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60" r:id="rId11"/>
    <p:sldId id="270" r:id="rId12"/>
    <p:sldId id="271" r:id="rId13"/>
    <p:sldId id="272" r:id="rId14"/>
    <p:sldId id="261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6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31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7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649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93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9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8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9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9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2415-0815-4CA9-9CEA-11615A9F9F78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sadiqshah@fu.edu.p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1514" y="1697168"/>
            <a:ext cx="7766936" cy="1646302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Database System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603" y="3602262"/>
            <a:ext cx="6109647" cy="2634989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Instructor:</a:t>
            </a:r>
          </a:p>
          <a:p>
            <a:r>
              <a:rPr lang="en-US" sz="4000" b="1" dirty="0" err="1" smtClean="0"/>
              <a:t>Sadiq</a:t>
            </a:r>
            <a:r>
              <a:rPr lang="en-US" sz="4000" b="1" dirty="0" smtClean="0"/>
              <a:t> Shah</a:t>
            </a:r>
          </a:p>
          <a:p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Lecture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03)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22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E-R Model Notation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notation we use for E-R diagrams is shown in </a:t>
            </a:r>
            <a:r>
              <a:rPr lang="en-US" sz="2000" dirty="0" smtClean="0"/>
              <a:t>Figure. </a:t>
            </a:r>
            <a:r>
              <a:rPr lang="en-US" sz="2000" dirty="0"/>
              <a:t>As indicated in the </a:t>
            </a:r>
            <a:r>
              <a:rPr lang="en-US" sz="2000" dirty="0" smtClean="0"/>
              <a:t>previous section</a:t>
            </a:r>
            <a:r>
              <a:rPr lang="en-US" sz="2000" dirty="0"/>
              <a:t>, there is no industry-standard </a:t>
            </a:r>
            <a:r>
              <a:rPr lang="en-US" sz="2000" dirty="0" smtClean="0"/>
              <a:t>notation.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notation in </a:t>
            </a:r>
            <a:r>
              <a:rPr lang="en-US" sz="2000" dirty="0" smtClean="0"/>
              <a:t>Figure combines </a:t>
            </a:r>
            <a:r>
              <a:rPr lang="en-US" sz="2000" dirty="0"/>
              <a:t>most of the desirable </a:t>
            </a:r>
            <a:r>
              <a:rPr lang="en-US" sz="2000" dirty="0" smtClean="0"/>
              <a:t>features of </a:t>
            </a:r>
            <a:r>
              <a:rPr lang="en-US" sz="2000" dirty="0"/>
              <a:t>the different notations that are commonly used in E-R drawing tools </a:t>
            </a:r>
            <a:r>
              <a:rPr lang="en-US" sz="2000" dirty="0" smtClean="0"/>
              <a:t>today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07" y="1930400"/>
            <a:ext cx="9490841" cy="315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Degrees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301766"/>
            <a:ext cx="8596668" cy="337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cardinality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992" y="2554013"/>
            <a:ext cx="7977352" cy="193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66" y="395785"/>
            <a:ext cx="9444251" cy="646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5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39615"/>
            <a:ext cx="9302239" cy="440174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statement that defines or constrains some aspect of the business.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intended to assert business structure or to control or influence the behavior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 rules prevent, cause, or suggest things to happen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the following two statements are common expressions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business rules</a:t>
            </a:r>
          </a:p>
          <a:p>
            <a:pPr lvl="1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student may register for a section of a course only if he or she has successfully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prerequisites for that course.”</a:t>
            </a:r>
          </a:p>
          <a:p>
            <a:pPr lvl="1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preferred customer qualifies for a 10 percent discount, unless he has an overdue account balance.”</a:t>
            </a:r>
          </a:p>
        </p:txBody>
      </p:sp>
    </p:spTree>
    <p:extLst>
      <p:ext uri="{BB962C8B-B14F-4D97-AF65-F5344CB8AC3E}">
        <p14:creationId xmlns:p14="http://schemas.microsoft.com/office/powerpoint/2010/main" val="13582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BUSINESS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6" y="1555282"/>
            <a:ext cx="9286474" cy="4255977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rule is a statement of policy, not how policy is enforced or conducted; the rule does not describe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or implementation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rather describes what a process validates.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Precise: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related organization, the rule must have only one interpretation among all interested people, and its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clear.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Atomic: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rule marks one statement, not several; no part of the rule can stand on its own as a rule (that is,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indivisible, yet sufficient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rule must be internally consistent (that is, not contain conflicting statements) and must be consistent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(and not contradict) other rules.</a:t>
            </a:r>
          </a:p>
        </p:txBody>
      </p:sp>
    </p:spTree>
    <p:extLst>
      <p:ext uri="{BB962C8B-B14F-4D97-AF65-F5344CB8AC3E}">
        <p14:creationId xmlns:p14="http://schemas.microsoft.com/office/powerpoint/2010/main" val="25832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BUSINESS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39176" cy="388077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Expressible: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rule must be able to be stated in natural language, but it will be stated in a structured natural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there is no misinterpretation.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Distinct: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rules are not redundant, but a business rule may refer to other rules (especially to definitions).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Business-oriented: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rule is stated in terms businesspeople can understand, and because it is a statement of business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only businesspeople can modify or invalidate a rule; thus, a business rule is owned by the business.</a:t>
            </a:r>
          </a:p>
        </p:txBody>
      </p:sp>
    </p:spTree>
    <p:extLst>
      <p:ext uri="{BB962C8B-B14F-4D97-AF65-F5344CB8AC3E}">
        <p14:creationId xmlns:p14="http://schemas.microsoft.com/office/powerpoint/2010/main" val="32501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hlinkClick r:id="rId2"/>
              </a:rPr>
              <a:t>sadiqshah@fu.edu.pk</a:t>
            </a:r>
            <a:endParaRPr lang="en-GB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68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Modeling Data in </a:t>
            </a:r>
            <a:r>
              <a:rPr lang="en-US" sz="3600" dirty="0" smtClean="0">
                <a:solidFill>
                  <a:srgbClr val="0070C0"/>
                </a:solidFill>
              </a:rPr>
              <a:t>the Organization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50543"/>
            <a:ext cx="8596668" cy="1320800"/>
          </a:xfrm>
        </p:spPr>
        <p:txBody>
          <a:bodyPr/>
          <a:lstStyle/>
          <a:p>
            <a:r>
              <a:rPr lang="en-US" dirty="0"/>
              <a:t>THE E-R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The </a:t>
            </a:r>
            <a:r>
              <a:rPr lang="en-US" sz="2400" b="1" dirty="0"/>
              <a:t>E-R model </a:t>
            </a:r>
            <a:r>
              <a:rPr lang="en-US" sz="2400" dirty="0"/>
              <a:t>is expressed in terms </a:t>
            </a:r>
            <a:r>
              <a:rPr lang="en-US" sz="2400" dirty="0" smtClean="0"/>
              <a:t>of entities </a:t>
            </a:r>
            <a:r>
              <a:rPr lang="en-US" sz="2400" dirty="0"/>
              <a:t>in the business environment, the relationships (or associations) among </a:t>
            </a:r>
            <a:r>
              <a:rPr lang="en-US" sz="2400" dirty="0" smtClean="0"/>
              <a:t>those entities</a:t>
            </a:r>
            <a:r>
              <a:rPr lang="en-US" sz="2400" dirty="0"/>
              <a:t>, and the attributes (or properties) of both the entities and their relationships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 graphical representation of </a:t>
            </a:r>
            <a:r>
              <a:rPr lang="en-US" sz="2400" dirty="0" smtClean="0"/>
              <a:t>an entity-relationship </a:t>
            </a:r>
            <a:r>
              <a:rPr lang="en-US" sz="2400" dirty="0"/>
              <a:t>model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93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dirty="0"/>
              <a:t>Sample E-R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340123" cy="3880773"/>
          </a:xfrm>
        </p:spPr>
        <p:txBody>
          <a:bodyPr>
            <a:normAutofit/>
          </a:bodyPr>
          <a:lstStyle/>
          <a:p>
            <a:r>
              <a:rPr lang="en-US" sz="2400" dirty="0"/>
              <a:t>E-R diagram for a small furniture manufacturing company, Pine Valley Furniture </a:t>
            </a:r>
            <a:r>
              <a:rPr lang="en-US" sz="2400" dirty="0" smtClean="0"/>
              <a:t>Company.</a:t>
            </a:r>
          </a:p>
          <a:p>
            <a:r>
              <a:rPr lang="en-US" sz="2400" dirty="0"/>
              <a:t>A number of </a:t>
            </a:r>
            <a:r>
              <a:rPr lang="en-US" sz="2400" b="1" dirty="0"/>
              <a:t>suppliers</a:t>
            </a:r>
            <a:r>
              <a:rPr lang="en-US" sz="2400" dirty="0"/>
              <a:t> supply </a:t>
            </a:r>
            <a:r>
              <a:rPr lang="en-US" sz="2400" dirty="0" smtClean="0"/>
              <a:t>and </a:t>
            </a:r>
            <a:r>
              <a:rPr lang="en-US" sz="2400" dirty="0"/>
              <a:t>ship different </a:t>
            </a:r>
            <a:r>
              <a:rPr lang="en-US" sz="2400" b="1" dirty="0"/>
              <a:t>items</a:t>
            </a:r>
            <a:r>
              <a:rPr lang="en-US" sz="2400" dirty="0"/>
              <a:t> to Pine Valley Furniture.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items are assembled into </a:t>
            </a:r>
            <a:r>
              <a:rPr lang="en-US" sz="2400" dirty="0" smtClean="0"/>
              <a:t>products </a:t>
            </a:r>
            <a:r>
              <a:rPr lang="en-US" sz="2400" dirty="0"/>
              <a:t>that are sold to customers who order the products. Each customer order </a:t>
            </a:r>
            <a:r>
              <a:rPr lang="en-US" sz="2400" dirty="0" smtClean="0"/>
              <a:t>may </a:t>
            </a:r>
            <a:r>
              <a:rPr lang="en-US" sz="2400" dirty="0"/>
              <a:t>include one or more lines corresponding to the products appearing on </a:t>
            </a:r>
            <a:r>
              <a:rPr lang="en-US" sz="2400" dirty="0" smtClean="0"/>
              <a:t>that order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863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22" y="125509"/>
            <a:ext cx="8596668" cy="1320800"/>
          </a:xfrm>
        </p:spPr>
        <p:txBody>
          <a:bodyPr/>
          <a:lstStyle/>
          <a:p>
            <a:r>
              <a:rPr lang="en-US" dirty="0" smtClean="0"/>
              <a:t>E-R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1323833"/>
            <a:ext cx="8780564" cy="543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entities in Figure include the following: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06940"/>
              </p:ext>
            </p:extLst>
          </p:nvPr>
        </p:nvGraphicFramePr>
        <p:xfrm>
          <a:off x="189186" y="1198180"/>
          <a:ext cx="10216055" cy="5454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010"/>
                <a:gridCol w="8447045"/>
              </a:tblGrid>
              <a:tr h="70554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person or an organization that has ordered or might order products. </a:t>
                      </a:r>
                    </a:p>
                  </a:txBody>
                  <a:tcPr>
                    <a:noFill/>
                  </a:tcPr>
                </a:tc>
              </a:tr>
              <a:tr h="69682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type of furniture made by Pine Valley Furniture that may be ordered by customers.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04091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transaction associated with the sale of one or more products to a customer and identified by a transaction number from sales or accounting.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99978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type of component that goes into making one or more products and can be supplied by one or more suppliers.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69682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SUPPLIER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 company that may provide items to Pine Valley Furniture.</a:t>
                      </a:r>
                    </a:p>
                  </a:txBody>
                  <a:tcPr>
                    <a:noFill/>
                  </a:tcPr>
                </a:tc>
              </a:tr>
              <a:tr h="126768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SHIPMENT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transaction associated with items received in the same package by Pine Valley Furniture from a supplier. All items in a shipment appear on one bill document. Example: The receipt</a:t>
                      </a:r>
                    </a:p>
                    <a:p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0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766211" cy="388077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symbols at the end of each line on an ERD specify relationship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cardinalities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 how many entities of one kind relate to how many entities of another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Business </a:t>
            </a:r>
            <a:r>
              <a:rPr lang="en-US" dirty="0"/>
              <a:t>rules: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2160589"/>
            <a:ext cx="10011103" cy="4697411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 may supply many ITEMs (by “may supply,” we mean the supplier may not supply any items). Each ITEM is supplied by any number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SUPPLIERs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(by “is supplied,” we mean that the item must be supplied by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supplier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ITEM must be used in the assembly of at least one PRODUCT and may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in many products. Conversely, each PRODUCT must use one or more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</a:p>
          <a:p>
            <a:pPr algn="just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SUPPLIER may send many SHIPMENTs. However, each shipment must be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 by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exactly one SUPPLIER. Notice that sends and supplies are separate concepts. </a:t>
            </a:r>
          </a:p>
          <a:p>
            <a:pPr algn="just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SUPPLIER may be able to supply an item but may not yet have sent any shipments of that item.</a:t>
            </a:r>
          </a:p>
          <a:p>
            <a:pPr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8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rules: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270707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SHIPMENT must include one (or more) ITEMs. An ITEM may be included on several SHIPMENTs.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may submit any number of ORDERs. However, each ORDER must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exactly one CUSTOMER. Given that a CUSTOMER may not have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ORDERs, some CUSTOMERs must be potential, inactive, or some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possibly without any related ORDERs.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must request one (or more) PRODUCTs. A given PRODUCT may not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requested on any ORDER or may be requested on one or more orders.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903</TotalTime>
  <Words>940</Words>
  <Application>Microsoft Office PowerPoint</Application>
  <PresentationFormat>Widescreen</PresentationFormat>
  <Paragraphs>61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Facet</vt:lpstr>
      <vt:lpstr>Database System</vt:lpstr>
      <vt:lpstr>PowerPoint Presentation</vt:lpstr>
      <vt:lpstr>THE E-R MODEL</vt:lpstr>
      <vt:lpstr>Example Sample E-R Diagram</vt:lpstr>
      <vt:lpstr>E-R Model</vt:lpstr>
      <vt:lpstr>The entities in Figure include the following: </vt:lpstr>
      <vt:lpstr>PowerPoint Presentation</vt:lpstr>
      <vt:lpstr> Business rules:</vt:lpstr>
      <vt:lpstr>Business rules:</vt:lpstr>
      <vt:lpstr>E-R Model Notation </vt:lpstr>
      <vt:lpstr>Entity Type</vt:lpstr>
      <vt:lpstr>Relationship Degrees</vt:lpstr>
      <vt:lpstr>Relationship cardinality</vt:lpstr>
      <vt:lpstr>PowerPoint Presentation</vt:lpstr>
      <vt:lpstr>Business Rules</vt:lpstr>
      <vt:lpstr>GOOD BUSINESS RULES</vt:lpstr>
      <vt:lpstr>GOOD BUSINESS RULES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</dc:title>
  <dc:creator>Shah</dc:creator>
  <cp:lastModifiedBy>user</cp:lastModifiedBy>
  <cp:revision>56</cp:revision>
  <dcterms:created xsi:type="dcterms:W3CDTF">2019-02-28T05:20:25Z</dcterms:created>
  <dcterms:modified xsi:type="dcterms:W3CDTF">2020-06-03T18:51:20Z</dcterms:modified>
</cp:coreProperties>
</file>